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4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264" r:id="rId3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9900"/>
    <a:srgbClr val="8000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6" autoAdjust="0"/>
    <p:restoredTop sz="94660"/>
  </p:normalViewPr>
  <p:slideViewPr>
    <p:cSldViewPr>
      <p:cViewPr>
        <p:scale>
          <a:sx n="60" d="100"/>
          <a:sy n="60" d="100"/>
        </p:scale>
        <p:origin x="-173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CC980F-5506-4F22-8AE4-AA80006F0490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61250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02.12.2016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</a:t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«муниципальное управление  и местное самоуправление»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2071678"/>
            <a:ext cx="8458200" cy="3598863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>
                <a:solidFill>
                  <a:schemeClr val="tx1"/>
                </a:solidFill>
              </a:rPr>
              <a:t>1. Определение понятия «местное самоуправление». Теории и модели местного самоуправления.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2. Нормативно-правовое регулирование местного самоуправления.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3. Типы муниципальных образований.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</a:rPr>
              <a:t>4. Вопросы местного значения и полномочия органов местного самоуправления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Статья 12 Конституции РФ </a:t>
            </a:r>
            <a:r>
              <a:rPr lang="ru-RU" b="1" dirty="0" smtClean="0">
                <a:solidFill>
                  <a:schemeClr val="tx1"/>
                </a:solidFill>
              </a:rPr>
              <a:t>гарантирует </a:t>
            </a:r>
            <a:r>
              <a:rPr lang="ru-RU" b="1" dirty="0">
                <a:solidFill>
                  <a:schemeClr val="tx1"/>
                </a:solidFill>
              </a:rPr>
              <a:t>МСУ в РФ, а также </a:t>
            </a:r>
            <a:r>
              <a:rPr lang="ru-RU" b="1" dirty="0" smtClean="0">
                <a:solidFill>
                  <a:schemeClr val="tx1"/>
                </a:solidFill>
              </a:rPr>
              <a:t>разделяет </a:t>
            </a:r>
            <a:r>
              <a:rPr lang="ru-RU" b="1" dirty="0">
                <a:solidFill>
                  <a:schemeClr val="tx1"/>
                </a:solidFill>
              </a:rPr>
              <a:t>систему органов государственной власти и власти МСУ: «В Российской Федерации признается и гарантируется местное самоуправление. Местное самоуправление в пределах своих полномочий самостоятельно. </a:t>
            </a:r>
            <a:r>
              <a:rPr lang="ru-RU" b="1" dirty="0">
                <a:solidFill>
                  <a:srgbClr val="009900"/>
                </a:solidFill>
              </a:rPr>
              <a:t>Органы местного самоуправления не входят в систему органов государственной власти».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0654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Глава </a:t>
            </a:r>
            <a:r>
              <a:rPr lang="ru-RU" b="1" dirty="0">
                <a:solidFill>
                  <a:srgbClr val="0000FF"/>
                </a:solidFill>
              </a:rPr>
              <a:t>8 Конституции РФ посвящена «Местному самоуправлению» (статьи 130-133). </a:t>
            </a:r>
            <a:r>
              <a:rPr lang="ru-RU" b="1" dirty="0">
                <a:solidFill>
                  <a:schemeClr val="tx1"/>
                </a:solidFill>
              </a:rPr>
              <a:t>Местному самоуправлению гарантируется самостоятельность, право на решение населением вопросов местного значения, владение, пользование и распоряжение муниципальной собственностью, право на судебную защиту.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94956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Федеральный </a:t>
            </a:r>
            <a:r>
              <a:rPr lang="ru-RU" b="1" dirty="0">
                <a:solidFill>
                  <a:srgbClr val="0000FF"/>
                </a:solidFill>
              </a:rPr>
              <a:t>закон «Об общих принципах организации местного самоуправления в РФ» №ФЗ-131</a:t>
            </a:r>
            <a:r>
              <a:rPr lang="ru-RU" b="1" dirty="0">
                <a:solidFill>
                  <a:schemeClr val="tx1"/>
                </a:solidFill>
              </a:rPr>
              <a:t> устанавливает общие правовые, территориальные, организационные и экономические принципы организации местного самоуправления в Российской Федерации, определяет государственные гарантии его осуществления.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60524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663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Основным </a:t>
            </a:r>
            <a:r>
              <a:rPr lang="ru-RU" b="1" dirty="0">
                <a:solidFill>
                  <a:schemeClr val="tx1"/>
                </a:solidFill>
              </a:rPr>
              <a:t>международным документом, регулирующим деятельность местного самоуправления, является принятая Советом Европы в 1985 году Европейская Хартия местного самоуправления. Россия ратифицировала Хартию в 1998 году.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Государства </a:t>
            </a:r>
            <a:r>
              <a:rPr lang="ru-RU" b="1" dirty="0">
                <a:solidFill>
                  <a:srgbClr val="009900"/>
                </a:solidFill>
              </a:rPr>
              <a:t>– члены Совета Европы, подписавшие настоящую Хартию, признают следующее: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органы </a:t>
            </a:r>
            <a:r>
              <a:rPr lang="ru-RU" b="1" dirty="0">
                <a:solidFill>
                  <a:schemeClr val="tx1"/>
                </a:solidFill>
              </a:rPr>
              <a:t>местного самоуправления являются одной из главных основ любого демократического строя,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31702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504056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право </a:t>
            </a:r>
            <a:r>
              <a:rPr lang="ru-RU" b="1" dirty="0">
                <a:solidFill>
                  <a:schemeClr val="tx1"/>
                </a:solidFill>
              </a:rPr>
              <a:t>граждан участвовать в управлении государственными делами относится к демократическим принципам, и это право наиболее непосредственным образом может быть осуществлено именно на местном уровне;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существование </a:t>
            </a:r>
            <a:r>
              <a:rPr lang="ru-RU" b="1" dirty="0">
                <a:solidFill>
                  <a:schemeClr val="tx1"/>
                </a:solidFill>
              </a:rPr>
              <a:t>наделенных реальными полномочиями органов местного самоуправления обеспечивает одновременно эффективное и приближенное к гражданам управление;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03117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защита </a:t>
            </a:r>
            <a:r>
              <a:rPr lang="ru-RU" b="1" dirty="0">
                <a:solidFill>
                  <a:schemeClr val="tx1"/>
                </a:solidFill>
              </a:rPr>
              <a:t>и укрепление местного самоуправления в различных европейских странах является значительным вкладом в построение Европы, основанной на принципах демократии и децентрализации власти,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необходимость </a:t>
            </a:r>
            <a:r>
              <a:rPr lang="ru-RU" b="1" dirty="0">
                <a:solidFill>
                  <a:schemeClr val="tx1"/>
                </a:solidFill>
              </a:rPr>
              <a:t>существования органов местного самоуправления, которые пользуются значительной самостоятельностью в отношении полномочий, порядка их осуществления и средств, необходимых для выполнения своих функций,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64332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369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Федеральный </a:t>
            </a:r>
            <a:r>
              <a:rPr lang="ru-RU" b="1" dirty="0">
                <a:solidFill>
                  <a:srgbClr val="0000FF"/>
                </a:solidFill>
              </a:rPr>
              <a:t>закон «О муниципальной службе в Российской Федерации» № 25-ФЗ </a:t>
            </a:r>
            <a:r>
              <a:rPr lang="ru-RU" b="1" dirty="0">
                <a:solidFill>
                  <a:schemeClr val="tx1"/>
                </a:solidFill>
              </a:rPr>
              <a:t>регулирует отношения, связанные с поступлением на муниципальную службу граждан Российской Федерации, а также граждан иностранных государств, прохождением и прекращением муниципальной службы, а также с определением правового положения (статуса) муниципальных служащих.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0918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 </a:t>
            </a:r>
            <a:r>
              <a:rPr lang="ru-RU" b="1" dirty="0">
                <a:solidFill>
                  <a:schemeClr val="tx1"/>
                </a:solidFill>
              </a:rPr>
              <a:t>нормативной базе, регулирующих деятельность МСУ, относятся также уставы муниципалитетов. Содержание уставов МО устанавливается </a:t>
            </a:r>
            <a:r>
              <a:rPr lang="ru-RU" b="1" dirty="0">
                <a:solidFill>
                  <a:srgbClr val="0000FF"/>
                </a:solidFill>
              </a:rPr>
              <a:t>Федеральным законом «Об общих принципах организации местного самоуправления в РФ» (статья 44).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789486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62068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3. типы муниципальных образований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962" y="2209255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соответствии с </a:t>
            </a:r>
            <a:r>
              <a:rPr lang="ru-RU" b="1" dirty="0">
                <a:solidFill>
                  <a:srgbClr val="0000FF"/>
                </a:solidFill>
              </a:rPr>
              <a:t>Федеральным законом «Об общих принципах организации местного самоуправления в Российской Федерации» от 06 октября 2003 г. № 131-ФЗ</a:t>
            </a:r>
            <a:r>
              <a:rPr lang="ru-RU" b="1" dirty="0">
                <a:solidFill>
                  <a:schemeClr val="tx1"/>
                </a:solidFill>
              </a:rPr>
              <a:t> в России существуют определенные типы муниципальных образований (рис. 1).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38278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4" y="836712"/>
            <a:ext cx="9093510" cy="46534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5877272"/>
            <a:ext cx="7637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Рисунок </a:t>
            </a:r>
            <a:r>
              <a:rPr lang="ru-RU" sz="2400" b="1" dirty="0" smtClean="0"/>
              <a:t>1 </a:t>
            </a:r>
            <a:r>
              <a:rPr lang="ru-RU" sz="2400" b="1" dirty="0"/>
              <a:t>- Типы муниципальных образований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86653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1. определение понятия «местное самоуправление». Теории и модели местного самоуправления.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85120"/>
            <a:ext cx="8686800" cy="5043189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«</a:t>
            </a:r>
            <a:r>
              <a:rPr lang="ru-RU" sz="3100" b="1" dirty="0">
                <a:solidFill>
                  <a:srgbClr val="0000FF"/>
                </a:solidFill>
              </a:rPr>
              <a:t>Местное самоуправление в РФ </a:t>
            </a:r>
            <a:r>
              <a:rPr lang="ru-RU" sz="3100" b="1" dirty="0">
                <a:solidFill>
                  <a:schemeClr val="tx1"/>
                </a:solidFill>
              </a:rPr>
              <a:t>- форма осуществления народом своей власти, обеспечивающая в пределах, установленных Конституцией РФ, федеральными законами, самостоятельное и под свою ответственность решение населением непосредственно и (или) через органы местного самоуправления вопросов местного значения исходя из интересов населения с учетом исторических и иных местных традиций».</a:t>
            </a:r>
          </a:p>
          <a:p>
            <a:pPr marL="0" indent="0" algn="just">
              <a:buNone/>
            </a:pPr>
            <a:endParaRPr lang="ru-RU" sz="31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Сельское </a:t>
            </a:r>
            <a:r>
              <a:rPr lang="ru-RU" b="1" dirty="0">
                <a:solidFill>
                  <a:srgbClr val="0000FF"/>
                </a:solidFill>
              </a:rPr>
              <a:t>поселение </a:t>
            </a:r>
            <a:r>
              <a:rPr lang="ru-RU" b="1" dirty="0">
                <a:solidFill>
                  <a:schemeClr val="tx1"/>
                </a:solidFill>
              </a:rPr>
              <a:t>– один или несколько объединенных общей территорией сельских населенных пунктов (поселков, сел, станиц, деревень, хуторов, кишлаков, аулов и других сельских населенных пунктов), в которых МСУ осуществляется населением непосредственно и (или) через выборные и иные ОМСУ.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Городское </a:t>
            </a:r>
            <a:r>
              <a:rPr lang="ru-RU" b="1" dirty="0">
                <a:solidFill>
                  <a:srgbClr val="0000FF"/>
                </a:solidFill>
              </a:rPr>
              <a:t>поселение </a:t>
            </a:r>
            <a:r>
              <a:rPr lang="ru-RU" b="1" dirty="0">
                <a:solidFill>
                  <a:schemeClr val="tx1"/>
                </a:solidFill>
              </a:rPr>
              <a:t>– город или поселок, в которых МСУ осуществляется населением непосредственно и (или) через выборные и иные ОМСУ.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1630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Муниципальный </a:t>
            </a:r>
            <a:r>
              <a:rPr lang="ru-RU" b="1" dirty="0">
                <a:solidFill>
                  <a:srgbClr val="0000FF"/>
                </a:solidFill>
              </a:rPr>
              <a:t>район </a:t>
            </a:r>
            <a:r>
              <a:rPr lang="ru-RU" b="1" dirty="0">
                <a:solidFill>
                  <a:schemeClr val="tx1"/>
                </a:solidFill>
              </a:rPr>
              <a:t>– несколько поселений (сельских или городских) или поселений и межселенных территорий, объединенных общей территорией, в границах которой МСУ осуществляется в целях решения вопросов местного значения </a:t>
            </a:r>
            <a:r>
              <a:rPr lang="ru-RU" b="1" dirty="0" err="1">
                <a:solidFill>
                  <a:schemeClr val="tx1"/>
                </a:solidFill>
              </a:rPr>
              <a:t>межпоселенческого</a:t>
            </a:r>
            <a:r>
              <a:rPr lang="ru-RU" b="1" dirty="0">
                <a:solidFill>
                  <a:schemeClr val="tx1"/>
                </a:solidFill>
              </a:rPr>
              <a:t> характера населением непосредственно и (или) через выборные и иные ОМСУ.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32117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Городской </a:t>
            </a:r>
            <a:r>
              <a:rPr lang="ru-RU" b="1" dirty="0">
                <a:solidFill>
                  <a:srgbClr val="0000FF"/>
                </a:solidFill>
              </a:rPr>
              <a:t>округ </a:t>
            </a:r>
            <a:r>
              <a:rPr lang="ru-RU" b="1" dirty="0">
                <a:solidFill>
                  <a:schemeClr val="tx1"/>
                </a:solidFill>
              </a:rPr>
              <a:t>– городское поселение, которое не входит в состав муниципального района и ОМСУ которого осуществляют полномочия по решению вопросов местного значения поселения и вопросов местного значения муниципального района.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Городской </a:t>
            </a:r>
            <a:r>
              <a:rPr lang="ru-RU" b="1" dirty="0">
                <a:solidFill>
                  <a:srgbClr val="0000FF"/>
                </a:solidFill>
              </a:rPr>
              <a:t>округ с внутригородским делением </a:t>
            </a:r>
            <a:r>
              <a:rPr lang="ru-RU" b="1" dirty="0">
                <a:solidFill>
                  <a:schemeClr val="tx1"/>
                </a:solidFill>
              </a:rPr>
              <a:t>– городской округ, в котором образованы внутригородские районы как внутригородские МО.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05789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Внутригородской </a:t>
            </a:r>
            <a:r>
              <a:rPr lang="ru-RU" b="1" dirty="0">
                <a:solidFill>
                  <a:srgbClr val="0000FF"/>
                </a:solidFill>
              </a:rPr>
              <a:t>район </a:t>
            </a:r>
            <a:r>
              <a:rPr lang="ru-RU" b="1" dirty="0">
                <a:solidFill>
                  <a:schemeClr val="tx1"/>
                </a:solidFill>
              </a:rPr>
              <a:t>– внутригородское МО на части территории городского округа с внутригородским делением, в границах которой МСУ осуществляется населением непосредственно и (или) через выборные и иные ОМСУ.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Критерии </a:t>
            </a:r>
            <a:r>
              <a:rPr lang="ru-RU" b="1" dirty="0">
                <a:solidFill>
                  <a:schemeClr val="tx1"/>
                </a:solidFill>
              </a:rPr>
              <a:t>для деления городских округов с внутригородским делением на внутригородские районы устанавливаются законами субъекта Российской Федерации и уставом городского округа с внутригородским делением.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1156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Внутригородская </a:t>
            </a:r>
            <a:r>
              <a:rPr lang="ru-RU" b="1" dirty="0">
                <a:solidFill>
                  <a:srgbClr val="0000FF"/>
                </a:solidFill>
              </a:rPr>
              <a:t>территория (внутригородское МО) города федерального значения</a:t>
            </a:r>
            <a:r>
              <a:rPr lang="ru-RU" b="1" dirty="0">
                <a:solidFill>
                  <a:schemeClr val="tx1"/>
                </a:solidFill>
              </a:rPr>
              <a:t> – часть территории города федерального значения, в границах которой МСУ осуществляется населением непосредственно и (или) через выборные и иные ОМСУ.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Кроме </a:t>
            </a:r>
            <a:r>
              <a:rPr lang="ru-RU" b="1" dirty="0">
                <a:solidFill>
                  <a:schemeClr val="tx1"/>
                </a:solidFill>
              </a:rPr>
              <a:t>перечисленных типов муниципалитетов существует межселенная территория. Это территория, находящаяся вне границ поселений.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876928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настоящее время в России в сельской местности насчитывается 20,2 тысяч муниципальных образований, в том числе 1,8 тыс. муниципальных районов и 18,4 тысяч сельских поселений, объединяющих 153 тысячи сельских населенных пунктов.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среднем на один муниципальный район приходится примерно 10 сельских поселений, 84 сельских населенных пунктов и 31,5 тыс. жителей, а на одно сельское поселение – около 8 сельских населенных пункта и 1835 жителей.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012876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4. вопросы местного значения и полномочия органов местного самоуправлени</a:t>
            </a:r>
            <a:r>
              <a:rPr lang="ru-RU" b="1" dirty="0">
                <a:solidFill>
                  <a:srgbClr val="7030A0"/>
                </a:solidFill>
              </a:rPr>
              <a:t>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66" y="1621631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зависимости от модели управления местными делами формируются права и компетенции местных органов.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Законодательство </a:t>
            </a:r>
            <a:r>
              <a:rPr lang="ru-RU" b="1" dirty="0">
                <a:solidFill>
                  <a:srgbClr val="009900"/>
                </a:solidFill>
              </a:rPr>
              <a:t>стран современного мира обычно подразделяет полномочия местных представительных органов на: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обязательные</a:t>
            </a:r>
            <a:r>
              <a:rPr lang="ru-RU" b="1" dirty="0">
                <a:solidFill>
                  <a:schemeClr val="tx1"/>
                </a:solidFill>
              </a:rPr>
              <a:t>;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факультативные </a:t>
            </a:r>
            <a:r>
              <a:rPr lang="ru-RU" b="1" dirty="0">
                <a:solidFill>
                  <a:schemeClr val="tx1"/>
                </a:solidFill>
              </a:rPr>
              <a:t>(добровольные).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6114843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68863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К </a:t>
            </a:r>
            <a:r>
              <a:rPr lang="ru-RU" b="1" dirty="0">
                <a:solidFill>
                  <a:srgbClr val="0000FF"/>
                </a:solidFill>
              </a:rPr>
              <a:t>обязательным относятся вопросы</a:t>
            </a:r>
            <a:r>
              <a:rPr lang="ru-RU" b="1" dirty="0">
                <a:solidFill>
                  <a:schemeClr val="tx1"/>
                </a:solidFill>
              </a:rPr>
              <a:t>, которым придается общегосударственное значение и которые должны исполняться в обязательном порядке (водоснабжение, транспорт, общественная безопасность и др.)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Факультативные </a:t>
            </a:r>
            <a:r>
              <a:rPr lang="ru-RU" b="1" dirty="0">
                <a:solidFill>
                  <a:srgbClr val="0000FF"/>
                </a:solidFill>
              </a:rPr>
              <a:t>полномочия </a:t>
            </a:r>
            <a:r>
              <a:rPr lang="ru-RU" b="1" dirty="0">
                <a:solidFill>
                  <a:schemeClr val="tx1"/>
                </a:solidFill>
              </a:rPr>
              <a:t>реализуются местными властями по своему усмотрению в зависимости от конкретных финансовых возможностей. К ним обычно относятся различные социальные функции, а также культурные мероприятия.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26317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Законодательство </a:t>
            </a:r>
            <a:r>
              <a:rPr lang="ru-RU" b="1" dirty="0">
                <a:solidFill>
                  <a:schemeClr val="tx1"/>
                </a:solidFill>
              </a:rPr>
              <a:t>ряда стран (США, Великобритания, ФРГ) выделяет и делегированные (порученные) функции местных органов. Они передаются местным органам вышестоящими властями. Такие функции еще называются «федеральные мандаты».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594375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Законодательство </a:t>
            </a:r>
            <a:r>
              <a:rPr lang="ru-RU" b="1" dirty="0">
                <a:solidFill>
                  <a:srgbClr val="009900"/>
                </a:solidFill>
              </a:rPr>
              <a:t>РФ в области МСУ также определяет три группы вопросов местных органов власти: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закрепленные </a:t>
            </a:r>
            <a:r>
              <a:rPr lang="ru-RU" b="1" dirty="0">
                <a:solidFill>
                  <a:schemeClr val="tx1"/>
                </a:solidFill>
              </a:rPr>
              <a:t>(обязательные);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переданные </a:t>
            </a:r>
            <a:r>
              <a:rPr lang="ru-RU" b="1" dirty="0">
                <a:solidFill>
                  <a:schemeClr val="tx1"/>
                </a:solidFill>
              </a:rPr>
              <a:t>(делегированные);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добровольные </a:t>
            </a:r>
            <a:r>
              <a:rPr lang="ru-RU" b="1" dirty="0">
                <a:solidFill>
                  <a:schemeClr val="tx1"/>
                </a:solidFill>
              </a:rPr>
              <a:t>(факультативные).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6402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Правовая </a:t>
            </a:r>
            <a:r>
              <a:rPr lang="ru-RU" sz="3300" b="1" dirty="0">
                <a:solidFill>
                  <a:schemeClr val="tx1"/>
                </a:solidFill>
              </a:rPr>
              <a:t>конструкция государственного устройства определяет степень влияния и роль МСУ в общественном обустройстве. 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rgbClr val="009900"/>
                </a:solidFill>
              </a:rPr>
              <a:t>	Международный </a:t>
            </a:r>
            <a:r>
              <a:rPr lang="ru-RU" sz="3300" b="1" dirty="0">
                <a:solidFill>
                  <a:srgbClr val="009900"/>
                </a:solidFill>
              </a:rPr>
              <a:t>опыт выделяет в странах современного мира две основные модели управления местными делами: 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англосаксонская </a:t>
            </a:r>
            <a:r>
              <a:rPr lang="ru-RU" sz="3300" b="1" dirty="0">
                <a:solidFill>
                  <a:schemeClr val="tx1"/>
                </a:solidFill>
              </a:rPr>
              <a:t>(английская); 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континентальная </a:t>
            </a:r>
            <a:r>
              <a:rPr lang="ru-RU" sz="3300" b="1" dirty="0">
                <a:solidFill>
                  <a:schemeClr val="tx1"/>
                </a:solidFill>
              </a:rPr>
              <a:t>(французская).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9000293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решения вопросов местного значения ОМСУ наделяются определенными (собственными) полномочиями. В данном случае полномочия это те механизмы, с помощью которых местные органы власти добиваются исполнения вопросов местного значения.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К </a:t>
            </a:r>
            <a:r>
              <a:rPr lang="ru-RU" b="1" dirty="0">
                <a:solidFill>
                  <a:srgbClr val="009900"/>
                </a:solidFill>
              </a:rPr>
              <a:t>ним в частности относятся: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принятие </a:t>
            </a:r>
            <a:r>
              <a:rPr lang="ru-RU" b="1" dirty="0">
                <a:solidFill>
                  <a:schemeClr val="tx1"/>
                </a:solidFill>
              </a:rPr>
              <a:t>устава муниципального образования;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создание </a:t>
            </a:r>
            <a:r>
              <a:rPr lang="ru-RU" b="1" dirty="0">
                <a:solidFill>
                  <a:schemeClr val="tx1"/>
                </a:solidFill>
              </a:rPr>
              <a:t>муниципальных предприятий и учреждений;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0309896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227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установление </a:t>
            </a:r>
            <a:r>
              <a:rPr lang="ru-RU" b="1" dirty="0">
                <a:solidFill>
                  <a:schemeClr val="tx1"/>
                </a:solidFill>
              </a:rPr>
              <a:t>тарифов на услуги, предоставляемые муниципальными предприятиями и учреждениями;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принятие </a:t>
            </a:r>
            <a:r>
              <a:rPr lang="ru-RU" b="1" dirty="0">
                <a:solidFill>
                  <a:schemeClr val="tx1"/>
                </a:solidFill>
              </a:rPr>
              <a:t>и организация выполнения планов и программ комплексного социально-экономического развития муниципального образования;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осуществление </a:t>
            </a:r>
            <a:r>
              <a:rPr lang="ru-RU" b="1" dirty="0">
                <a:solidFill>
                  <a:schemeClr val="tx1"/>
                </a:solidFill>
              </a:rPr>
              <a:t>международных и внешнеэкономических связей.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8035154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098" y="476672"/>
            <a:ext cx="8686800" cy="568863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В </a:t>
            </a:r>
            <a:r>
              <a:rPr lang="ru-RU" sz="2800" b="1" dirty="0">
                <a:solidFill>
                  <a:schemeClr val="tx1"/>
                </a:solidFill>
              </a:rPr>
              <a:t>рамках </a:t>
            </a:r>
            <a:r>
              <a:rPr lang="ru-RU" sz="2800" b="1" dirty="0">
                <a:solidFill>
                  <a:srgbClr val="0000FF"/>
                </a:solidFill>
              </a:rPr>
              <a:t>англосаксонской модели управления</a:t>
            </a:r>
            <a:r>
              <a:rPr lang="ru-RU" sz="2800" b="1" dirty="0">
                <a:solidFill>
                  <a:schemeClr val="tx1"/>
                </a:solidFill>
              </a:rPr>
              <a:t>, получившей распространение в Великобритании, США, Австралии, Канаде и других странах, представительные органы МСУ формально выступают как действующие автономно в пределах предоставленных им полномочий.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Прямое </a:t>
            </a:r>
            <a:r>
              <a:rPr lang="ru-RU" sz="2800" b="1" dirty="0">
                <a:solidFill>
                  <a:schemeClr val="tx1"/>
                </a:solidFill>
              </a:rPr>
              <a:t>подчинение нижестоящих органов вышестоящим отсутствует. На местах отсутствуют и уполномоченные центрального правительства, которые бы опекали представительные органы, избираемые населением. Контроль за деятельностью местных органов осуществляется косвенным путем: через министерства и суды.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787362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Континентальная </a:t>
            </a:r>
            <a:r>
              <a:rPr lang="ru-RU" sz="3100" b="1" dirty="0">
                <a:solidFill>
                  <a:srgbClr val="0000FF"/>
                </a:solidFill>
              </a:rPr>
              <a:t>модель </a:t>
            </a:r>
            <a:r>
              <a:rPr lang="ru-RU" sz="3100" b="1" dirty="0">
                <a:solidFill>
                  <a:schemeClr val="tx1"/>
                </a:solidFill>
              </a:rPr>
              <a:t>(характерная прежде всего для стран континентальной Европы: Франции, Италии) основывается на сочетании прямого государственного управления на местах и местного самоуправления</a:t>
            </a:r>
            <a:r>
              <a:rPr lang="ru-RU" sz="3100" b="1" dirty="0" smtClean="0">
                <a:solidFill>
                  <a:schemeClr val="tx1"/>
                </a:solidFill>
              </a:rPr>
              <a:t>. </a:t>
            </a:r>
            <a:r>
              <a:rPr lang="ru-RU" sz="3100" b="1" dirty="0">
                <a:solidFill>
                  <a:schemeClr val="tx1"/>
                </a:solidFill>
              </a:rPr>
              <a:t>Данная модель характеризуется определенной подчиненностью нижестоящих звеньев вышестоящим.</a:t>
            </a:r>
          </a:p>
          <a:p>
            <a:pPr marL="0" indent="0" algn="just">
              <a:buNone/>
            </a:pPr>
            <a:endParaRPr lang="ru-RU" sz="31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24185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772816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Существующая </a:t>
            </a:r>
            <a:r>
              <a:rPr lang="ru-RU" sz="2800" b="1" dirty="0">
                <a:solidFill>
                  <a:schemeClr val="tx1"/>
                </a:solidFill>
              </a:rPr>
              <a:t>практика формирования органов МСУ как территориальными коллективами, так государством отражает двойственную природу (</a:t>
            </a:r>
            <a:r>
              <a:rPr lang="ru-RU" sz="2800" b="1" dirty="0" err="1">
                <a:solidFill>
                  <a:schemeClr val="tx1"/>
                </a:solidFill>
              </a:rPr>
              <a:t>дуальность</a:t>
            </a:r>
            <a:r>
              <a:rPr lang="ru-RU" sz="2800" b="1" dirty="0">
                <a:solidFill>
                  <a:schemeClr val="tx1"/>
                </a:solidFill>
              </a:rPr>
              <a:t>) МСУ и привела к полемике сторонников общинной (общественной или хозяйственной) и государственной теорий МСУ.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79116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Сторонники </a:t>
            </a:r>
            <a:r>
              <a:rPr lang="ru-RU" b="1" dirty="0">
                <a:solidFill>
                  <a:srgbClr val="009900"/>
                </a:solidFill>
              </a:rPr>
              <a:t>первой</a:t>
            </a:r>
            <a:r>
              <a:rPr lang="ru-RU" b="1" dirty="0">
                <a:solidFill>
                  <a:schemeClr val="tx1"/>
                </a:solidFill>
              </a:rPr>
              <a:t> утверждают, что интересы общества не всегда совпадают с интересами государства, а следовательно, за местными учреждениями следует закрепить право самостоятельно заниматься всей совокупностью местных хозяйственных и административных дел.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217973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Согласно </a:t>
            </a:r>
            <a:r>
              <a:rPr lang="ru-RU" b="1" dirty="0">
                <a:solidFill>
                  <a:schemeClr val="tx1"/>
                </a:solidFill>
              </a:rPr>
              <a:t>государственной теории, ОМСУ могут быть лишь разновидностью государственных учреждений, с помощью которых местному населению в строго определенных законом границах передавалось осуществление некоторых второстепенных функций.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49921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нормативно-правовое регулирование местного самоуправления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84482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Основы </a:t>
            </a:r>
            <a:r>
              <a:rPr lang="ru-RU" b="1" dirty="0">
                <a:solidFill>
                  <a:schemeClr val="tx1"/>
                </a:solidFill>
              </a:rPr>
              <a:t>нормативно-правового регулирования МСУ в РФ закреплены в Конституции РФ, Европейской Хартии о местном самоуправлении, </a:t>
            </a:r>
            <a:r>
              <a:rPr lang="ru-RU" b="1" dirty="0">
                <a:solidFill>
                  <a:srgbClr val="0000FF"/>
                </a:solidFill>
              </a:rPr>
              <a:t>Федеральных законах «Об общих принципах организации местного самоуправления в РФ» №ФЗ-131 и «О муниципальной службе в Российской Федерации» № 25-ФЗ.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4008909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690</TotalTime>
  <Words>119</Words>
  <Application>Microsoft Office PowerPoint</Application>
  <PresentationFormat>Экран (4:3)</PresentationFormat>
  <Paragraphs>100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Трек</vt:lpstr>
      <vt:lpstr>Тема: «муниципальное управление  и местное самоуправление»</vt:lpstr>
      <vt:lpstr>Вопрос 1. определение понятия «местное самоуправление». Теории и модели местного самоуправления.</vt:lpstr>
      <vt:lpstr>Слайд 3</vt:lpstr>
      <vt:lpstr>Слайд 4</vt:lpstr>
      <vt:lpstr>Слайд 5</vt:lpstr>
      <vt:lpstr>Слайд 6</vt:lpstr>
      <vt:lpstr>Слайд 7</vt:lpstr>
      <vt:lpstr>Слайд 8</vt:lpstr>
      <vt:lpstr>Вопрос 2. нормативно-правовое регулирование местного самоуправления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Вопрос 3. типы муниципальных образований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Вопрос 4. вопросы местного значения и полномочия органов местного самоуправления</vt:lpstr>
      <vt:lpstr>Слайд 27</vt:lpstr>
      <vt:lpstr>Слайд 28</vt:lpstr>
      <vt:lpstr>Слайд 29</vt:lpstr>
      <vt:lpstr>Слайд 30</vt:lpstr>
      <vt:lpstr>Слайд 31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154</cp:lastModifiedBy>
  <cp:revision>80</cp:revision>
  <dcterms:created xsi:type="dcterms:W3CDTF">2011-05-11T10:44:05Z</dcterms:created>
  <dcterms:modified xsi:type="dcterms:W3CDTF">2016-12-02T09:45:44Z</dcterms:modified>
</cp:coreProperties>
</file>